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2">
  <p:sldMasterIdLst>
    <p:sldMasterId id="2147483668" r:id="rId1"/>
  </p:sldMasterIdLst>
  <p:notesMasterIdLst>
    <p:notesMasterId r:id="rId14"/>
  </p:notesMasterIdLst>
  <p:handoutMasterIdLst>
    <p:handoutMasterId r:id="rId15"/>
  </p:handoutMasterIdLst>
  <p:sldIdLst>
    <p:sldId id="689" r:id="rId2"/>
    <p:sldId id="842" r:id="rId3"/>
    <p:sldId id="844" r:id="rId4"/>
    <p:sldId id="845" r:id="rId5"/>
    <p:sldId id="846" r:id="rId6"/>
    <p:sldId id="847" r:id="rId7"/>
    <p:sldId id="848" r:id="rId8"/>
    <p:sldId id="849" r:id="rId9"/>
    <p:sldId id="850" r:id="rId10"/>
    <p:sldId id="851" r:id="rId11"/>
    <p:sldId id="852" r:id="rId12"/>
    <p:sldId id="262" r:id="rId13"/>
  </p:sldIdLst>
  <p:sldSz cx="12192000" cy="6858000"/>
  <p:notesSz cx="6797675" cy="9926638"/>
  <p:embeddedFontLst>
    <p:embeddedFont>
      <p:font typeface="Arial Black" panose="020B0A04020102020204" pitchFamily="34" charset="0"/>
      <p:bold r:id="rId16"/>
    </p:embeddedFont>
    <p:embeddedFont>
      <p:font typeface="Brandon Grotesque Black" panose="020B0A03020203060202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ambria Math" panose="02040503050406030204" pitchFamily="18" charset="0"/>
      <p:regular r:id="rId27"/>
    </p:embeddedFont>
    <p:embeddedFont>
      <p:font typeface="PT Sans" panose="020B0503020203020204" pitchFamily="34" charset="0"/>
      <p:regular r:id="rId28"/>
      <p:bold r:id="rId29"/>
      <p:italic r:id="rId30"/>
      <p:boldItalic r:id="rId31"/>
    </p:embeddedFont>
  </p:embeddedFontLst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6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5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A7DB33C-D2A7-DCDD-DEC2-CAC9A7798390}" name="Francesco Cadini" initials="FC" userId="ccc25feb3b1ed11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73F5B"/>
    <a:srgbClr val="0065AB"/>
    <a:srgbClr val="005C9B"/>
    <a:srgbClr val="7A8E9E"/>
    <a:srgbClr val="ABBFD0"/>
    <a:srgbClr val="C5D3E1"/>
    <a:srgbClr val="7997A6"/>
    <a:srgbClr val="90AABD"/>
    <a:srgbClr val="BDC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DBED569-4797-4DF1-A0F4-6AAB3CD982D8}" styleName="Stile chiaro 3 - Colore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2157" autoAdjust="0"/>
  </p:normalViewPr>
  <p:slideViewPr>
    <p:cSldViewPr snapToGrid="0">
      <p:cViewPr varScale="1">
        <p:scale>
          <a:sx n="102" d="100"/>
          <a:sy n="102" d="100"/>
        </p:scale>
        <p:origin x="396" y="102"/>
      </p:cViewPr>
      <p:guideLst>
        <p:guide orient="horz" pos="1865"/>
        <p:guide pos="3840"/>
        <p:guide orient="horz" pos="1525"/>
      </p:guideLst>
    </p:cSldViewPr>
  </p:slideViewPr>
  <p:outlineViewPr>
    <p:cViewPr>
      <p:scale>
        <a:sx n="33" d="100"/>
        <a:sy n="33" d="100"/>
      </p:scale>
      <p:origin x="0" y="-1296"/>
    </p:cViewPr>
  </p:outlineViewPr>
  <p:notesTextViewPr>
    <p:cViewPr>
      <p:scale>
        <a:sx n="25" d="100"/>
        <a:sy n="25" d="100"/>
      </p:scale>
      <p:origin x="0" y="0"/>
    </p:cViewPr>
  </p:notesTextViewPr>
  <p:sorterViewPr>
    <p:cViewPr varScale="1">
      <p:scale>
        <a:sx n="1" d="1"/>
        <a:sy n="1" d="1"/>
      </p:scale>
      <p:origin x="0" y="-7406"/>
    </p:cViewPr>
  </p:sorterViewPr>
  <p:notesViewPr>
    <p:cSldViewPr snapToGrid="0">
      <p:cViewPr varScale="1">
        <p:scale>
          <a:sx n="60" d="100"/>
          <a:sy n="60" d="100"/>
        </p:scale>
        <p:origin x="327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it-IT"/>
              <a:t>18/02/2020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EB2BCF4-1626-4634-A855-49E02A93F6F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66844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it-IT"/>
              <a:t>18/02/2020</a:t>
            </a:r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Modifica gli stili del testo dello schema</a:t>
            </a:r>
          </a:p>
          <a:p>
            <a:pPr lvl="1" rtl="0"/>
            <a:r>
              <a:rPr lang="en-GB"/>
              <a:t>Secondo livello</a:t>
            </a:r>
          </a:p>
          <a:p>
            <a:pPr lvl="2" rtl="0"/>
            <a:r>
              <a:rPr lang="en-GB"/>
              <a:t>Terzo livello</a:t>
            </a:r>
          </a:p>
          <a:p>
            <a:pPr lvl="3" rtl="0"/>
            <a:r>
              <a:rPr lang="en-GB"/>
              <a:t>Quarto livello</a:t>
            </a:r>
          </a:p>
          <a:p>
            <a:pPr lvl="4" rtl="0"/>
            <a:r>
              <a:rPr lang="en-GB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539BD3-680E-40AD-9AE2-3CFB198ABE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8957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F5C21A-9418-9A49-BA45-32091E9D8B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5FD081E-44CA-BC48-8448-CC01B3B96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1319CC-B83C-3E47-8E75-43F988855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AB040-C1A4-9D47-95CC-80E91790ABB1}" type="datetime1">
              <a:rPr lang="it-IT" smtClean="0"/>
              <a:t>22/06/2023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6B6D7E-705B-8941-A35B-E9A5D962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Lecture on Physics - Original course handouts, prof. Feynman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2917AB-7A35-914F-825D-E2C5CD816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E4B7-0FC2-D544-A523-1CDD8086B7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6926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0512C1-6731-8E4F-BE7F-893B6494F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8467927-F8E3-5048-816E-DED605D29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9D8519-94FE-A54E-99F2-D16C64B68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B21E4-F66D-9B49-8A06-BD783391583D}" type="datetime1">
              <a:rPr lang="it-IT" smtClean="0"/>
              <a:t>22/06/2023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B719CC-5AFF-964B-AF77-D74E26D0F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Lecture on Physics - Original course handouts, prof. Feynman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3AF46EB-FB7C-6843-9E48-009826819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E4B7-0FC2-D544-A523-1CDD8086B7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5511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E973FD4-1FFF-9E4F-A2FB-DDCF7F4C03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05748C9-DFFF-F748-841A-48F6FDD2B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321E76-B392-174A-B040-85F9C485E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8DB7-A55C-084D-81FF-2562C45A8241}" type="datetime1">
              <a:rPr lang="it-IT" smtClean="0"/>
              <a:t>22/06/2023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6D9AA0-6E73-5A4B-8D3E-3CF7B9ECE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Lecture on Physics - Original course handouts, prof. Feynman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34682B-9CB5-2245-9B19-8697A197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E4B7-0FC2-D544-A523-1CDD8086B7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0352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lim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/>
          <p:cNvSpPr/>
          <p:nvPr userDrawn="1"/>
        </p:nvSpPr>
        <p:spPr>
          <a:xfrm>
            <a:off x="6575259" y="6381105"/>
            <a:ext cx="5616742" cy="476895"/>
          </a:xfrm>
          <a:custGeom>
            <a:avLst/>
            <a:gdLst/>
            <a:ahLst/>
            <a:cxnLst/>
            <a:rect l="l" t="t" r="r" b="b"/>
            <a:pathLst>
              <a:path w="9273540" h="754379">
                <a:moveTo>
                  <a:pt x="0" y="753903"/>
                </a:moveTo>
                <a:lnTo>
                  <a:pt x="9273015" y="753903"/>
                </a:lnTo>
                <a:lnTo>
                  <a:pt x="9273015" y="0"/>
                </a:lnTo>
                <a:lnTo>
                  <a:pt x="0" y="0"/>
                </a:lnTo>
                <a:lnTo>
                  <a:pt x="0" y="753903"/>
                </a:lnTo>
                <a:close/>
              </a:path>
            </a:pathLst>
          </a:custGeom>
          <a:solidFill>
            <a:srgbClr val="475968">
              <a:alpha val="89999"/>
            </a:srgbClr>
          </a:solidFill>
        </p:spPr>
        <p:txBody>
          <a:bodyPr wrap="square" lIns="0" tIns="0" rIns="0" bIns="0" rtlCol="0"/>
          <a:lstStyle/>
          <a:p>
            <a:endParaRPr dirty="0">
              <a:latin typeface="PT Sans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635" y="6555552"/>
            <a:ext cx="2104963" cy="160501"/>
          </a:xfrm>
          <a:prstGeom prst="rect">
            <a:avLst/>
          </a:prstGeom>
        </p:spPr>
      </p:pic>
      <p:sp>
        <p:nvSpPr>
          <p:cNvPr id="4" name="CasellaDiTesto 3"/>
          <p:cNvSpPr txBox="1"/>
          <p:nvPr userDrawn="1"/>
        </p:nvSpPr>
        <p:spPr>
          <a:xfrm>
            <a:off x="11227981" y="6471646"/>
            <a:ext cx="501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B9DA09D-BCCF-4108-9A11-E782CD0D526D}" type="slidenum">
              <a:rPr lang="it-IT" sz="1400" smtClean="0">
                <a:solidFill>
                  <a:schemeClr val="bg1"/>
                </a:solidFill>
                <a:latin typeface="PT Sans" panose="020B0503020203020204" pitchFamily="34" charset="0"/>
              </a:rPr>
              <a:t>‹#›</a:t>
            </a:fld>
            <a:endParaRPr lang="it-IT" sz="1400" dirty="0">
              <a:solidFill>
                <a:schemeClr val="bg1"/>
              </a:solidFill>
              <a:latin typeface="PT Sans" panose="020B0503020203020204" pitchFamily="34" charset="0"/>
            </a:endParaRPr>
          </a:p>
        </p:txBody>
      </p:sp>
      <p:sp>
        <p:nvSpPr>
          <p:cNvPr id="5" name="Rettangolo 4"/>
          <p:cNvSpPr/>
          <p:nvPr userDrawn="1"/>
        </p:nvSpPr>
        <p:spPr>
          <a:xfrm>
            <a:off x="407402" y="1980000"/>
            <a:ext cx="113223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2400" dirty="0">
              <a:latin typeface="PT Sans" panose="020B0503020203020204" pitchFamily="34" charset="0"/>
            </a:endParaRPr>
          </a:p>
        </p:txBody>
      </p:sp>
      <p:sp>
        <p:nvSpPr>
          <p:cNvPr id="6" name="Rettangolo 5"/>
          <p:cNvSpPr/>
          <p:nvPr userDrawn="1"/>
        </p:nvSpPr>
        <p:spPr>
          <a:xfrm>
            <a:off x="407403" y="560643"/>
            <a:ext cx="104110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2800" dirty="0">
              <a:solidFill>
                <a:srgbClr val="475968"/>
              </a:solidFill>
              <a:latin typeface="Brandon Grotesque Black" panose="020B0A03020203060202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98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0374B4-CEA4-F048-8ADF-2526796B6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AA4681-A6E3-BF40-A2B4-76578A9E2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C783065-26F1-EE40-A195-926BF958E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FBC9-4F93-F840-9C5C-BB43A665C363}" type="datetime1">
              <a:rPr lang="it-IT" smtClean="0"/>
              <a:t>22/06/2023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45F102-070A-544A-8626-16778868A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Lecture on Physics - Original course handouts, prof. Feynman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97AC72-8C5A-964F-A943-FFBBE5B6A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E4B7-0FC2-D544-A523-1CDD8086B7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9966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C1A545-C5EA-1B4F-96D8-85CE3E3F1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87779F-71E7-5D47-AF3D-D773FFC46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C3FED2F-7627-5C43-9BCB-03AF43D76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BA89-C72B-D04B-A40C-AFB619412567}" type="datetime1">
              <a:rPr lang="it-IT" smtClean="0"/>
              <a:t>22/06/2023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1517CF-E81E-9241-BD9A-EB4339334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Lecture on Physics - Original course handouts, prof. Feynman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FC7654A-0139-2E4B-A2D7-6AE7B8AB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E4B7-0FC2-D544-A523-1CDD8086B7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5744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0AD114-097B-1E41-866C-6ED47CB1C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3E8DFF-7C04-A843-A9F3-B464DEDF9B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E5C92FF-348A-EB4D-968B-9B5AAF5CD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EE979A-71DF-0244-93E7-91F7543EF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5299-ADF1-AD44-A453-1E21C5190EF9}" type="datetime1">
              <a:rPr lang="it-IT" smtClean="0"/>
              <a:t>22/06/2023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8006EBB-62E8-134C-A691-9073775BF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Lecture on Physics - Original course handouts, prof. Feynman 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4D2A446-A6A8-F44C-9AEB-75DA8615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E4B7-0FC2-D544-A523-1CDD8086B7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895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ED3B75-A675-5E4D-B0D0-5C3B80739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52DC52-A425-364A-AB12-74F77FC4D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1C196FE-8E84-1544-885A-A29E0A8E9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9F20A41-227C-3141-9468-1C9BE3FE27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70717FF-CBA7-8F47-9680-705AB1B552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3C92297-1F39-6842-BB34-E10C9F727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48DA9-E84D-D44F-B2D5-EE272F7BE520}" type="datetime1">
              <a:rPr lang="it-IT" smtClean="0"/>
              <a:t>22/06/2023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474B179-9134-7C4C-B09A-1C92FE72C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Lecture on Physics - Original course handouts, prof. Feynman 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3CA5FE0-B875-5F44-9FBD-9F5E390DE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E4B7-0FC2-D544-A523-1CDD8086B7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1756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C80C61-0392-EB44-824C-7BD80800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475757B-B080-834E-8298-694956E5A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B4FCD-AAAB-0346-96D0-E7E29D394712}" type="datetime1">
              <a:rPr lang="it-IT" smtClean="0"/>
              <a:t>22/06/2023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44074D7-BA7D-4546-99A4-C9963E2CF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Lecture on Physics - Original course handouts, prof. Feynman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8BC9A6D-BC25-E645-9EEB-C4CB7DC0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E4B7-0FC2-D544-A523-1CDD8086B7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7256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074B117-43E7-2E42-B9ED-01504AB98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D91E8-0CF2-0943-B556-EB6A8E21FCDD}" type="datetime1">
              <a:rPr lang="it-IT" smtClean="0"/>
              <a:t>22/06/2023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8B8584E-0D36-354B-876A-97CCCFF63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Lecture on Physics - Original course handouts, prof. Feynman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56A16F-67D9-6245-BF3E-C51809DB0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E4B7-0FC2-D544-A523-1CDD8086B7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502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040D99-565B-A941-ACB2-E6548F90E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DC8573-454B-564D-ABE6-C2F231FD8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E49545F-6C86-4542-A873-B5A5542AF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37859B6-141D-B840-80BD-D8E76D1B1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06F92-F3F5-4A4A-BC6D-30DA3F7CBEA3}" type="datetime1">
              <a:rPr lang="it-IT" smtClean="0"/>
              <a:t>22/06/2023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FEE0458-D3DF-0A44-9DD3-A7DCE1496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Lecture on Physics - Original course handouts, prof. Feynman 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30D8F4B-240A-744C-8E76-218F221BC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E4B7-0FC2-D544-A523-1CDD8086B7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4104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3C086A-5CD5-8542-9C8D-67DD9229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0AF6C6A-32F2-2445-B215-A519A733D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1453AEC-CCDC-E54C-AE5F-F072CAE80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BB5F8F4-4831-4E47-B032-FFD7A5440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53B9-7464-F143-9CF7-6CEDF22897AF}" type="datetime1">
              <a:rPr lang="it-IT" smtClean="0"/>
              <a:t>22/06/2023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8102D2B-7FCD-B741-8431-92104962A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Lecture on Physics - Original course handouts, prof. Feynman 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C250DB0-6BDF-9F48-82FE-364D17171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E4B7-0FC2-D544-A523-1CDD8086B7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6921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8F09164-C682-B94B-868B-FDE926A1D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64DBC5-0563-DD41-9BCD-6413F57DC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27CB44-E1A7-524E-9D54-EC9F93DE7D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3C0B2-F419-3A48-A836-6FA7ADAD4A48}" type="datetime1">
              <a:rPr lang="it-IT" smtClean="0"/>
              <a:t>22/06/2023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3B9F80-1C2D-574A-9E71-886F3D936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Lecture on Physics - Original course handouts, prof. Feynman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911B6AA-25A2-3446-9D9D-396AAAE36C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FE4B7-0FC2-D544-A523-1CDD8086B7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774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lucio.pinello@polimi.it" TargetMode="Externa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5198136-89E5-0545-91B1-EA20BC2535CC}"/>
              </a:ext>
            </a:extLst>
          </p:cNvPr>
          <p:cNvSpPr/>
          <p:nvPr/>
        </p:nvSpPr>
        <p:spPr>
          <a:xfrm>
            <a:off x="495408" y="1720840"/>
            <a:ext cx="5185243" cy="3416320"/>
          </a:xfrm>
          <a:prstGeom prst="rect">
            <a:avLst/>
          </a:prstGeom>
          <a:solidFill>
            <a:srgbClr val="273F5B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DIPARTIMENTO DI MECCANICA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Department of Mechanical Engineering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Python-aided structural performance-based design optimisation of a secondary mirror for a Concentrated Solar Power (CSP) plant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Lucio Pinello	              	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July 10, 2023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8AF785C-8B80-1844-80A9-316EA7D75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6" r="26685" b="-24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solidFill>
            <a:srgbClr val="273F5B"/>
          </a:solidFill>
        </p:spPr>
      </p:pic>
    </p:spTree>
    <p:extLst>
      <p:ext uri="{BB962C8B-B14F-4D97-AF65-F5344CB8AC3E}">
        <p14:creationId xmlns:p14="http://schemas.microsoft.com/office/powerpoint/2010/main" val="2438979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D6657F-1CCD-F1B5-9919-998B7B5A0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75" y="1532298"/>
            <a:ext cx="5912625" cy="34733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DC2613-D930-1CC0-DDD6-FA28C7F6C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466" y="4224894"/>
            <a:ext cx="3628292" cy="2403967"/>
          </a:xfrm>
          <a:prstGeom prst="rect">
            <a:avLst/>
          </a:prstGeom>
        </p:spPr>
      </p:pic>
      <p:sp>
        <p:nvSpPr>
          <p:cNvPr id="33" name="Rettangolo 32"/>
          <p:cNvSpPr/>
          <p:nvPr/>
        </p:nvSpPr>
        <p:spPr>
          <a:xfrm>
            <a:off x="319836" y="55261"/>
            <a:ext cx="11529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400" b="1" dirty="0">
                <a:solidFill>
                  <a:srgbClr val="475968"/>
                </a:solidFill>
                <a:latin typeface="PT Sans" panose="020B0503020203020204" pitchFamily="34" charset="77"/>
                <a:cs typeface="Times New Roman" panose="02020603050405020304" pitchFamily="18" charset="0"/>
              </a:rPr>
              <a:t>Python-aided structural performance-based design optimisation of a secondary mirror for a Concentrated Solar Power (CSP) plant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DB83CD9D-F295-426B-ABDD-C757A7749EAC}"/>
              </a:ext>
            </a:extLst>
          </p:cNvPr>
          <p:cNvSpPr/>
          <p:nvPr/>
        </p:nvSpPr>
        <p:spPr>
          <a:xfrm>
            <a:off x="434631" y="900645"/>
            <a:ext cx="11146008" cy="21082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475968"/>
                </a:solidFill>
                <a:latin typeface="PT Sans" panose="020B0503020203020204" pitchFamily="34" charset="0"/>
              </a:rPr>
              <a:t>Python post-processing code:</a:t>
            </a:r>
          </a:p>
          <a:p>
            <a:endParaRPr lang="en-GB" sz="11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en-GB" sz="20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en-GB" sz="20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en-GB" sz="20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it-IT" sz="24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F0CAC-AF67-5604-F789-83C1CF9874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13"/>
          <a:stretch/>
        </p:blipFill>
        <p:spPr>
          <a:xfrm>
            <a:off x="6436447" y="1083949"/>
            <a:ext cx="5658143" cy="437003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D83D190-E44A-0F25-14D4-959AEA1C7C8E}"/>
              </a:ext>
            </a:extLst>
          </p:cNvPr>
          <p:cNvSpPr/>
          <p:nvPr/>
        </p:nvSpPr>
        <p:spPr>
          <a:xfrm>
            <a:off x="6570484" y="3881699"/>
            <a:ext cx="2488676" cy="219344"/>
          </a:xfrm>
          <a:prstGeom prst="roundRect">
            <a:avLst>
              <a:gd name="adj" fmla="val 24836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C94714D-8072-1400-3302-64C41B5AAE95}"/>
              </a:ext>
            </a:extLst>
          </p:cNvPr>
          <p:cNvSpPr/>
          <p:nvPr/>
        </p:nvSpPr>
        <p:spPr>
          <a:xfrm>
            <a:off x="3079270" y="5762323"/>
            <a:ext cx="3150761" cy="654858"/>
          </a:xfrm>
          <a:prstGeom prst="roundRect">
            <a:avLst>
              <a:gd name="adj" fmla="val 24836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F8EEA03-AC16-4AD2-3590-7F127DB73E72}"/>
              </a:ext>
            </a:extLst>
          </p:cNvPr>
          <p:cNvSpPr/>
          <p:nvPr/>
        </p:nvSpPr>
        <p:spPr>
          <a:xfrm>
            <a:off x="6570484" y="1999120"/>
            <a:ext cx="2488676" cy="219344"/>
          </a:xfrm>
          <a:prstGeom prst="roundRect">
            <a:avLst>
              <a:gd name="adj" fmla="val 24836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B3A9FB-B647-3233-CBEE-6C81D9A10A9B}"/>
              </a:ext>
            </a:extLst>
          </p:cNvPr>
          <p:cNvSpPr/>
          <p:nvPr/>
        </p:nvSpPr>
        <p:spPr>
          <a:xfrm>
            <a:off x="3082835" y="5017435"/>
            <a:ext cx="3147196" cy="533208"/>
          </a:xfrm>
          <a:prstGeom prst="roundRect">
            <a:avLst>
              <a:gd name="adj" fmla="val 24836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41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32"/>
          <p:cNvSpPr/>
          <p:nvPr/>
        </p:nvSpPr>
        <p:spPr>
          <a:xfrm>
            <a:off x="319836" y="55261"/>
            <a:ext cx="11529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400" b="1" dirty="0">
                <a:solidFill>
                  <a:srgbClr val="475968"/>
                </a:solidFill>
                <a:latin typeface="PT Sans" panose="020B0503020203020204" pitchFamily="34" charset="77"/>
                <a:cs typeface="Times New Roman" panose="02020603050405020304" pitchFamily="18" charset="0"/>
              </a:rPr>
              <a:t>Python-aided structural performance-based design optimisation of a secondary mirror for a Concentrated Solar Power (CSP) plant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DB83CD9D-F295-426B-ABDD-C757A7749EAC}"/>
              </a:ext>
            </a:extLst>
          </p:cNvPr>
          <p:cNvSpPr/>
          <p:nvPr/>
        </p:nvSpPr>
        <p:spPr>
          <a:xfrm>
            <a:off x="434631" y="900645"/>
            <a:ext cx="11146008" cy="21082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475968"/>
                </a:solidFill>
                <a:latin typeface="PT Sans" panose="020B0503020203020204" pitchFamily="34" charset="0"/>
              </a:rPr>
              <a:t>Python post-processing code:</a:t>
            </a:r>
          </a:p>
          <a:p>
            <a:endParaRPr lang="en-GB" sz="11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en-GB" sz="20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en-GB" sz="20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en-GB" sz="20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it-IT" sz="24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2B7D6C-9246-DE57-F0C8-4003C252C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462910"/>
            <a:ext cx="3600000" cy="287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D5F55E7-4969-4234-1E01-2EBEDD96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494" y="3462910"/>
            <a:ext cx="3600000" cy="287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69FB957-7748-0CC5-3338-7289B0B5E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639" y="3507850"/>
            <a:ext cx="3600000" cy="283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DA1D81E-5502-C6EB-6A54-5D7A42495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639" y="687951"/>
            <a:ext cx="3600000" cy="270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3DDB38-6B55-912C-33FB-E7B6BBB1AC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09"/>
          <a:stretch/>
        </p:blipFill>
        <p:spPr>
          <a:xfrm>
            <a:off x="319836" y="1513101"/>
            <a:ext cx="6911939" cy="146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29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8AF785C-8B80-1844-80A9-316EA7D75E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357" b="16357"/>
          <a:stretch/>
        </p:blipFill>
        <p:spPr>
          <a:xfrm>
            <a:off x="1" y="0"/>
            <a:ext cx="7653130" cy="6858000"/>
          </a:xfrm>
          <a:prstGeom prst="rect">
            <a:avLst/>
          </a:prstGeom>
        </p:spPr>
      </p:pic>
      <p:pic>
        <p:nvPicPr>
          <p:cNvPr id="6" name="Immagine 5" descr="Immagine che contiene sedendo, guardando, bicicletta, nero&#10;&#10;Descrizione generata automaticamente">
            <a:extLst>
              <a:ext uri="{FF2B5EF4-FFF2-40B4-BE49-F238E27FC236}">
                <a16:creationId xmlns:a16="http://schemas.microsoft.com/office/drawing/2014/main" id="{7320EEB0-85ED-491D-AE28-6D9ED3FA4C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996" t="15311" b="17924"/>
          <a:stretch/>
        </p:blipFill>
        <p:spPr>
          <a:xfrm>
            <a:off x="0" y="0"/>
            <a:ext cx="5238960" cy="6858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E3CACCC-4D97-8F40-87C7-BF9FF0B16355}"/>
              </a:ext>
            </a:extLst>
          </p:cNvPr>
          <p:cNvSpPr txBox="1"/>
          <p:nvPr/>
        </p:nvSpPr>
        <p:spPr>
          <a:xfrm>
            <a:off x="8410947" y="3223661"/>
            <a:ext cx="31705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Lucio Pinello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l</a:t>
            </a:r>
            <a:r>
              <a:rPr kumimoji="0" lang="it-IT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ucio.pinello@polimi.it</a:t>
            </a:r>
            <a:endParaRPr kumimoji="0" lang="it-IT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736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A0BCF-C7DC-BBD4-F559-81EE85E4B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58" y="4108213"/>
            <a:ext cx="4575142" cy="1818135"/>
          </a:xfrm>
          <a:prstGeom prst="rect">
            <a:avLst/>
          </a:prstGeom>
        </p:spPr>
      </p:pic>
      <p:sp>
        <p:nvSpPr>
          <p:cNvPr id="33" name="Rettangolo 32"/>
          <p:cNvSpPr/>
          <p:nvPr/>
        </p:nvSpPr>
        <p:spPr>
          <a:xfrm>
            <a:off x="319836" y="55261"/>
            <a:ext cx="11529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400" b="1" dirty="0">
                <a:solidFill>
                  <a:srgbClr val="475968"/>
                </a:solidFill>
                <a:latin typeface="PT Sans" panose="020B0503020203020204" pitchFamily="34" charset="77"/>
                <a:cs typeface="Times New Roman" panose="02020603050405020304" pitchFamily="18" charset="0"/>
              </a:rPr>
              <a:t>Python-aided structural performance-based design optimisation of a secondary mirror for a Concentrated Solar Power (CSP) plant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E7D99D-3B3F-3E50-9642-9FD30D41C9FF}"/>
              </a:ext>
            </a:extLst>
          </p:cNvPr>
          <p:cNvSpPr txBox="1"/>
          <p:nvPr/>
        </p:nvSpPr>
        <p:spPr>
          <a:xfrm>
            <a:off x="466306" y="1858781"/>
            <a:ext cx="11114333" cy="172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77"/>
              </a:rPr>
              <a:t>Concentrating Solar Power </a:t>
            </a:r>
            <a:r>
              <a:rPr kumimoji="0" lang="en-GB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77"/>
              </a:rPr>
              <a:t>(CSP) </a:t>
            </a:r>
            <a:r>
              <a:rPr kumimoji="0" lang="en-GB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77"/>
              </a:rPr>
              <a:t>systems</a:t>
            </a:r>
          </a:p>
          <a:p>
            <a:pPr marL="742950" lvl="1" indent="-285750" defTabSz="4572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  <a:latin typeface="PT Sans" panose="020B0503020203020204" pitchFamily="34" charset="77"/>
                <a:ea typeface="ＭＳ Ｐゴシック" charset="0"/>
                <a:cs typeface="ＭＳ Ｐゴシック" charset="0"/>
              </a:rPr>
              <a:t>Solar Power Tower </a:t>
            </a:r>
            <a:r>
              <a:rPr lang="en-GB" b="1" dirty="0">
                <a:solidFill>
                  <a:srgbClr val="000000"/>
                </a:solidFill>
                <a:latin typeface="PT Sans" panose="020B0503020203020204" pitchFamily="34" charset="77"/>
                <a:ea typeface="ＭＳ Ｐゴシック" charset="0"/>
                <a:cs typeface="ＭＳ Ｐゴシック" charset="0"/>
              </a:rPr>
              <a:t>(SPT) </a:t>
            </a:r>
            <a:r>
              <a:rPr lang="en-GB" dirty="0">
                <a:solidFill>
                  <a:srgbClr val="000000"/>
                </a:solidFill>
                <a:latin typeface="PT Sans" panose="020B0503020203020204" pitchFamily="34" charset="77"/>
                <a:ea typeface="ＭＳ Ｐゴシック" charset="0"/>
                <a:cs typeface="ＭＳ Ｐゴシック" charset="0"/>
              </a:rPr>
              <a:t>plant</a:t>
            </a:r>
          </a:p>
          <a:p>
            <a:pPr marL="1200150" lvl="2" indent="-285750" defTabSz="4572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77"/>
                <a:ea typeface="ＭＳ Ｐゴシック" charset="0"/>
                <a:cs typeface="ＭＳ Ｐゴシック" charset="0"/>
              </a:rPr>
              <a:t>Beam-</a:t>
            </a:r>
            <a:r>
              <a:rPr lang="en-GB" b="1" dirty="0">
                <a:solidFill>
                  <a:srgbClr val="000000"/>
                </a:solidFill>
                <a:latin typeface="PT Sans" panose="020B0503020203020204" pitchFamily="34" charset="77"/>
                <a:ea typeface="ＭＳ Ｐゴシック" charset="0"/>
                <a:cs typeface="ＭＳ Ｐゴシック" charset="0"/>
              </a:rPr>
              <a:t>down technology</a:t>
            </a:r>
          </a:p>
          <a:p>
            <a:pPr marL="1657350" lvl="3" indent="-285750" defTabSz="4572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  <a:latin typeface="PT Sans" panose="020B0503020203020204" pitchFamily="34" charset="77"/>
                <a:ea typeface="ＭＳ Ｐゴシック" charset="0"/>
                <a:cs typeface="ＭＳ Ｐゴシック" charset="0"/>
              </a:rPr>
              <a:t>Secondary mirror optimisation</a:t>
            </a:r>
          </a:p>
          <a:p>
            <a:pPr marL="1657350" lvl="3" indent="-285750" defTabSz="4572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  <a:ea typeface="ＭＳ Ｐゴシック" charset="0"/>
              <a:cs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09F306-748B-7CA2-5E52-611C986A1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201" y="3967050"/>
            <a:ext cx="1569065" cy="2254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F3148F-0A14-9029-6A47-73FB5633F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504" y="900645"/>
            <a:ext cx="2770617" cy="25639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5648F9-55B9-1451-87D2-7C7B0322C8E0}"/>
              </a:ext>
            </a:extLst>
          </p:cNvPr>
          <p:cNvSpPr/>
          <p:nvPr/>
        </p:nvSpPr>
        <p:spPr>
          <a:xfrm>
            <a:off x="203317" y="2315054"/>
            <a:ext cx="5370136" cy="1219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C96D93-416E-CBEA-523C-15C192F386E3}"/>
              </a:ext>
            </a:extLst>
          </p:cNvPr>
          <p:cNvSpPr/>
          <p:nvPr/>
        </p:nvSpPr>
        <p:spPr>
          <a:xfrm>
            <a:off x="523043" y="2554653"/>
            <a:ext cx="4730685" cy="740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D49BDE-6593-4894-AA8B-8CC0EF5CCEE6}"/>
              </a:ext>
            </a:extLst>
          </p:cNvPr>
          <p:cNvSpPr/>
          <p:nvPr/>
        </p:nvSpPr>
        <p:spPr>
          <a:xfrm>
            <a:off x="748879" y="2872591"/>
            <a:ext cx="4730685" cy="740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ttangolo 20">
            <a:extLst>
              <a:ext uri="{FF2B5EF4-FFF2-40B4-BE49-F238E27FC236}">
                <a16:creationId xmlns:a16="http://schemas.microsoft.com/office/drawing/2014/main" id="{9A16987C-ECC5-A125-2C97-A5B3BC298D37}"/>
              </a:ext>
            </a:extLst>
          </p:cNvPr>
          <p:cNvSpPr/>
          <p:nvPr/>
        </p:nvSpPr>
        <p:spPr>
          <a:xfrm>
            <a:off x="434631" y="900645"/>
            <a:ext cx="11146008" cy="21082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475968"/>
                </a:solidFill>
                <a:latin typeface="PT Sans" panose="020B0503020203020204" pitchFamily="34" charset="0"/>
              </a:rPr>
              <a:t>Framework:</a:t>
            </a:r>
          </a:p>
          <a:p>
            <a:endParaRPr lang="en-GB" sz="11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en-GB" sz="20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en-GB" sz="20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en-GB" sz="20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it-IT" sz="24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57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32"/>
          <p:cNvSpPr/>
          <p:nvPr/>
        </p:nvSpPr>
        <p:spPr>
          <a:xfrm>
            <a:off x="319836" y="55261"/>
            <a:ext cx="11529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400" b="1" dirty="0">
                <a:solidFill>
                  <a:srgbClr val="475968"/>
                </a:solidFill>
                <a:latin typeface="PT Sans" panose="020B0503020203020204" pitchFamily="34" charset="77"/>
                <a:cs typeface="Times New Roman" panose="02020603050405020304" pitchFamily="18" charset="0"/>
              </a:rPr>
              <a:t>Python-aided structural performance-based design optimisation of a secondary mirror for a Concentrated Solar Power (CSP) plant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DB83CD9D-F295-426B-ABDD-C757A7749EAC}"/>
              </a:ext>
            </a:extLst>
          </p:cNvPr>
          <p:cNvSpPr/>
          <p:nvPr/>
        </p:nvSpPr>
        <p:spPr>
          <a:xfrm>
            <a:off x="434631" y="900645"/>
            <a:ext cx="11146008" cy="21082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475968"/>
                </a:solidFill>
                <a:latin typeface="PT Sans" panose="020B0503020203020204" pitchFamily="34" charset="0"/>
              </a:rPr>
              <a:t>Abaqus model:</a:t>
            </a:r>
          </a:p>
          <a:p>
            <a:endParaRPr lang="en-GB" sz="11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en-GB" sz="20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en-GB" sz="20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en-GB" sz="20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it-IT" sz="24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BE2A1-43D7-4567-4A16-BF2186BA5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87" y="1792483"/>
            <a:ext cx="5041506" cy="3538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F2323E-D6A0-4971-02A5-94E49624F5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16" t="5557" r="24803" b="3812"/>
          <a:stretch/>
        </p:blipFill>
        <p:spPr>
          <a:xfrm>
            <a:off x="4700832" y="2080967"/>
            <a:ext cx="1395168" cy="26960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72D156-C93D-009E-944C-62AD51AA5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00" y="2249518"/>
            <a:ext cx="2704740" cy="2358963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FC1142D-9EFA-3A02-8133-10E760840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054548"/>
              </p:ext>
            </p:extLst>
          </p:nvPr>
        </p:nvGraphicFramePr>
        <p:xfrm>
          <a:off x="6386775" y="1289555"/>
          <a:ext cx="5736528" cy="16764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918538">
                  <a:extLst>
                    <a:ext uri="{9D8B030D-6E8A-4147-A177-3AD203B41FA5}">
                      <a16:colId xmlns:a16="http://schemas.microsoft.com/office/drawing/2014/main" val="3291868976"/>
                    </a:ext>
                  </a:extLst>
                </a:gridCol>
                <a:gridCol w="480312">
                  <a:extLst>
                    <a:ext uri="{9D8B030D-6E8A-4147-A177-3AD203B41FA5}">
                      <a16:colId xmlns:a16="http://schemas.microsoft.com/office/drawing/2014/main" val="1741950073"/>
                    </a:ext>
                  </a:extLst>
                </a:gridCol>
                <a:gridCol w="1410015">
                  <a:extLst>
                    <a:ext uri="{9D8B030D-6E8A-4147-A177-3AD203B41FA5}">
                      <a16:colId xmlns:a16="http://schemas.microsoft.com/office/drawing/2014/main" val="4200940651"/>
                    </a:ext>
                  </a:extLst>
                </a:gridCol>
                <a:gridCol w="1277604">
                  <a:extLst>
                    <a:ext uri="{9D8B030D-6E8A-4147-A177-3AD203B41FA5}">
                      <a16:colId xmlns:a16="http://schemas.microsoft.com/office/drawing/2014/main" val="2533580178"/>
                    </a:ext>
                  </a:extLst>
                </a:gridCol>
                <a:gridCol w="1650059">
                  <a:extLst>
                    <a:ext uri="{9D8B030D-6E8A-4147-A177-3AD203B41FA5}">
                      <a16:colId xmlns:a16="http://schemas.microsoft.com/office/drawing/2014/main" val="1536401442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algn="ctr" fontAlgn="b"/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#C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  <a:latin typeface="+mn-lt"/>
                        </a:rPr>
                        <a:t>C thickness</a:t>
                      </a:r>
                    </a:p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  <a:latin typeface="+mn-lt"/>
                        </a:rPr>
                        <a:t>[mm]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C semi-height</a:t>
                      </a:r>
                    </a:p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  <a:latin typeface="+mn-lt"/>
                        </a:rPr>
                        <a:t>[mm]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Plate thickness</a:t>
                      </a:r>
                    </a:p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[mm]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3249268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min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6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40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3433555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max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5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100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5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65159805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  <a:latin typeface="+mn-lt"/>
                        </a:rPr>
                        <a:t>step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3158342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5AF66C9-E00B-25D0-B9C1-83C08E2C8E62}"/>
              </a:ext>
            </a:extLst>
          </p:cNvPr>
          <p:cNvSpPr txBox="1"/>
          <p:nvPr/>
        </p:nvSpPr>
        <p:spPr>
          <a:xfrm>
            <a:off x="7764921" y="3302605"/>
            <a:ext cx="2980231" cy="578882"/>
          </a:xfrm>
          <a:prstGeom prst="roundRect">
            <a:avLst>
              <a:gd name="adj" fmla="val 2969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700 combinations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39002D-6A8A-88B4-E249-4DA1AEECE4D9}"/>
              </a:ext>
            </a:extLst>
          </p:cNvPr>
          <p:cNvSpPr txBox="1"/>
          <p:nvPr/>
        </p:nvSpPr>
        <p:spPr>
          <a:xfrm>
            <a:off x="6295829" y="2742710"/>
            <a:ext cx="59184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Plate dimensions: 800x800 mm</a:t>
            </a:r>
          </a:p>
          <a:p>
            <a:endParaRPr lang="en-GB" sz="2800" b="1" dirty="0"/>
          </a:p>
          <a:p>
            <a:r>
              <a:rPr lang="en-GB" sz="2800" dirty="0"/>
              <a:t>Bracket width: 50 mm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06887D-68B1-EE5E-CA58-10F77BDF9F35}"/>
              </a:ext>
            </a:extLst>
          </p:cNvPr>
          <p:cNvGrpSpPr/>
          <p:nvPr/>
        </p:nvGrpSpPr>
        <p:grpSpPr>
          <a:xfrm>
            <a:off x="7764921" y="4419110"/>
            <a:ext cx="2980231" cy="1394567"/>
            <a:chOff x="6279571" y="647176"/>
            <a:chExt cx="5128433" cy="1394567"/>
          </a:xfrm>
        </p:grpSpPr>
        <p:sp>
          <p:nvSpPr>
            <p:cNvPr id="17" name="Rettangolo 32">
              <a:extLst>
                <a:ext uri="{FF2B5EF4-FFF2-40B4-BE49-F238E27FC236}">
                  <a16:creationId xmlns:a16="http://schemas.microsoft.com/office/drawing/2014/main" id="{212F739B-6FBD-B6F3-6FC7-7139DF671EAB}"/>
                </a:ext>
              </a:extLst>
            </p:cNvPr>
            <p:cNvSpPr/>
            <p:nvPr/>
          </p:nvSpPr>
          <p:spPr>
            <a:xfrm>
              <a:off x="6279571" y="647176"/>
              <a:ext cx="15957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b="1" dirty="0">
                  <a:solidFill>
                    <a:srgbClr val="475968"/>
                  </a:solidFill>
                  <a:latin typeface="PT Sans" panose="020B0503020203020204" pitchFamily="34" charset="77"/>
                  <a:cs typeface="Times New Roman" panose="02020603050405020304" pitchFamily="18" charset="0"/>
                </a:rPr>
                <a:t>Load cases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C9BEF7-DDFB-B782-7D33-4FFA5E430EAA}"/>
                </a:ext>
              </a:extLst>
            </p:cNvPr>
            <p:cNvSpPr txBox="1"/>
            <p:nvPr/>
          </p:nvSpPr>
          <p:spPr>
            <a:xfrm>
              <a:off x="6291298" y="1118413"/>
              <a:ext cx="511670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dirty="0"/>
                <a:t>Temperature: 200°C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dirty="0"/>
                <a:t>Weight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dirty="0"/>
                <a:t>Wind: 13 km/h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431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32"/>
          <p:cNvSpPr/>
          <p:nvPr/>
        </p:nvSpPr>
        <p:spPr>
          <a:xfrm>
            <a:off x="319836" y="55261"/>
            <a:ext cx="11529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400" b="1" dirty="0">
                <a:solidFill>
                  <a:srgbClr val="475968"/>
                </a:solidFill>
                <a:latin typeface="PT Sans" panose="020B0503020203020204" pitchFamily="34" charset="77"/>
                <a:cs typeface="Times New Roman" panose="02020603050405020304" pitchFamily="18" charset="0"/>
              </a:rPr>
              <a:t>Python-aided structural performance-based design optimisation of a secondary mirror for a Concentrated Solar Power (CSP) plant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DB83CD9D-F295-426B-ABDD-C757A7749EAC}"/>
              </a:ext>
            </a:extLst>
          </p:cNvPr>
          <p:cNvSpPr/>
          <p:nvPr/>
        </p:nvSpPr>
        <p:spPr>
          <a:xfrm>
            <a:off x="434631" y="900645"/>
            <a:ext cx="11146008" cy="21082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475968"/>
                </a:solidFill>
                <a:latin typeface="PT Sans" panose="020B0503020203020204" pitchFamily="34" charset="0"/>
              </a:rPr>
              <a:t>Python-Abaqus code:</a:t>
            </a:r>
          </a:p>
          <a:p>
            <a:endParaRPr lang="en-GB" sz="11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en-GB" sz="20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en-GB" sz="20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en-GB" sz="20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it-IT" sz="24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BE2A1-43D7-4567-4A16-BF2186BA5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199" y="1178726"/>
            <a:ext cx="3804258" cy="2670361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FC1142D-9EFA-3A02-8133-10E760840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480825"/>
              </p:ext>
            </p:extLst>
          </p:nvPr>
        </p:nvGraphicFramePr>
        <p:xfrm>
          <a:off x="6258064" y="4164938"/>
          <a:ext cx="5736528" cy="16764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918538">
                  <a:extLst>
                    <a:ext uri="{9D8B030D-6E8A-4147-A177-3AD203B41FA5}">
                      <a16:colId xmlns:a16="http://schemas.microsoft.com/office/drawing/2014/main" val="3291868976"/>
                    </a:ext>
                  </a:extLst>
                </a:gridCol>
                <a:gridCol w="480312">
                  <a:extLst>
                    <a:ext uri="{9D8B030D-6E8A-4147-A177-3AD203B41FA5}">
                      <a16:colId xmlns:a16="http://schemas.microsoft.com/office/drawing/2014/main" val="1741950073"/>
                    </a:ext>
                  </a:extLst>
                </a:gridCol>
                <a:gridCol w="1410015">
                  <a:extLst>
                    <a:ext uri="{9D8B030D-6E8A-4147-A177-3AD203B41FA5}">
                      <a16:colId xmlns:a16="http://schemas.microsoft.com/office/drawing/2014/main" val="4200940651"/>
                    </a:ext>
                  </a:extLst>
                </a:gridCol>
                <a:gridCol w="1277604">
                  <a:extLst>
                    <a:ext uri="{9D8B030D-6E8A-4147-A177-3AD203B41FA5}">
                      <a16:colId xmlns:a16="http://schemas.microsoft.com/office/drawing/2014/main" val="2533580178"/>
                    </a:ext>
                  </a:extLst>
                </a:gridCol>
                <a:gridCol w="1650059">
                  <a:extLst>
                    <a:ext uri="{9D8B030D-6E8A-4147-A177-3AD203B41FA5}">
                      <a16:colId xmlns:a16="http://schemas.microsoft.com/office/drawing/2014/main" val="1536401442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algn="ctr" fontAlgn="b"/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#C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  <a:latin typeface="+mn-lt"/>
                        </a:rPr>
                        <a:t>C thickness</a:t>
                      </a:r>
                    </a:p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  <a:latin typeface="+mn-lt"/>
                        </a:rPr>
                        <a:t>[mm]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C semi-height</a:t>
                      </a:r>
                    </a:p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  <a:latin typeface="+mn-lt"/>
                        </a:rPr>
                        <a:t>[mm]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Plate thickness</a:t>
                      </a:r>
                    </a:p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[mm]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3249268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min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6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40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3433555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max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5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100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5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65159805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  <a:latin typeface="+mn-lt"/>
                        </a:rPr>
                        <a:t>step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3158342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0B1E7C0-0CAA-9D8E-0D12-26BDE3BB9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31" y="1907162"/>
            <a:ext cx="3786021" cy="390867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C18E752-9B0F-7A97-6299-AA0A219980BB}"/>
              </a:ext>
            </a:extLst>
          </p:cNvPr>
          <p:cNvSpPr/>
          <p:nvPr/>
        </p:nvSpPr>
        <p:spPr>
          <a:xfrm rot="20673911">
            <a:off x="3791594" y="3386607"/>
            <a:ext cx="3256667" cy="33936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6C118DB-458E-A1A5-1E61-002B21C412A9}"/>
              </a:ext>
            </a:extLst>
          </p:cNvPr>
          <p:cNvSpPr/>
          <p:nvPr/>
        </p:nvSpPr>
        <p:spPr>
          <a:xfrm>
            <a:off x="4381607" y="5212982"/>
            <a:ext cx="1552330" cy="33936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327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32"/>
          <p:cNvSpPr/>
          <p:nvPr/>
        </p:nvSpPr>
        <p:spPr>
          <a:xfrm>
            <a:off x="319836" y="55261"/>
            <a:ext cx="11529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400" b="1" dirty="0">
                <a:solidFill>
                  <a:srgbClr val="475968"/>
                </a:solidFill>
                <a:latin typeface="PT Sans" panose="020B0503020203020204" pitchFamily="34" charset="77"/>
                <a:cs typeface="Times New Roman" panose="02020603050405020304" pitchFamily="18" charset="0"/>
              </a:rPr>
              <a:t>Python-aided structural performance-based design optimisation of a secondary mirror for a Concentrated Solar Power (CSP) plant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DB83CD9D-F295-426B-ABDD-C757A7749EAC}"/>
              </a:ext>
            </a:extLst>
          </p:cNvPr>
          <p:cNvSpPr/>
          <p:nvPr/>
        </p:nvSpPr>
        <p:spPr>
          <a:xfrm>
            <a:off x="434631" y="900645"/>
            <a:ext cx="11146008" cy="21082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475968"/>
                </a:solidFill>
                <a:latin typeface="PT Sans" panose="020B0503020203020204" pitchFamily="34" charset="0"/>
              </a:rPr>
              <a:t>Python-Abaqus code:</a:t>
            </a:r>
          </a:p>
          <a:p>
            <a:endParaRPr lang="en-GB" sz="11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en-GB" sz="20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en-GB" sz="20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en-GB" sz="20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it-IT" sz="24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BE2A1-43D7-4567-4A16-BF2186BA5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085" y="3233394"/>
            <a:ext cx="4355408" cy="3057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1AFB6F-5994-1D37-51A1-FBB75EA4A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60" y="1688120"/>
            <a:ext cx="7506951" cy="274247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9B1382A-23BD-A47F-47D9-59E2410E72CB}"/>
              </a:ext>
            </a:extLst>
          </p:cNvPr>
          <p:cNvSpPr/>
          <p:nvPr/>
        </p:nvSpPr>
        <p:spPr>
          <a:xfrm>
            <a:off x="782424" y="2586787"/>
            <a:ext cx="1227055" cy="2601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A4F5B5-2662-19C6-6D73-48F83CC53FB6}"/>
              </a:ext>
            </a:extLst>
          </p:cNvPr>
          <p:cNvSpPr/>
          <p:nvPr/>
        </p:nvSpPr>
        <p:spPr>
          <a:xfrm>
            <a:off x="782424" y="3111547"/>
            <a:ext cx="1227055" cy="2477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BA29C6-01A5-6370-3492-E165DBDD4B8E}"/>
              </a:ext>
            </a:extLst>
          </p:cNvPr>
          <p:cNvSpPr/>
          <p:nvPr/>
        </p:nvSpPr>
        <p:spPr>
          <a:xfrm>
            <a:off x="707010" y="3641017"/>
            <a:ext cx="1302469" cy="2477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6372CEC-9D82-4BF2-7147-1310BDACA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405622"/>
              </p:ext>
            </p:extLst>
          </p:nvPr>
        </p:nvGraphicFramePr>
        <p:xfrm>
          <a:off x="707010" y="4712360"/>
          <a:ext cx="5736528" cy="16764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918538">
                  <a:extLst>
                    <a:ext uri="{9D8B030D-6E8A-4147-A177-3AD203B41FA5}">
                      <a16:colId xmlns:a16="http://schemas.microsoft.com/office/drawing/2014/main" val="3291868976"/>
                    </a:ext>
                  </a:extLst>
                </a:gridCol>
                <a:gridCol w="480312">
                  <a:extLst>
                    <a:ext uri="{9D8B030D-6E8A-4147-A177-3AD203B41FA5}">
                      <a16:colId xmlns:a16="http://schemas.microsoft.com/office/drawing/2014/main" val="1741950073"/>
                    </a:ext>
                  </a:extLst>
                </a:gridCol>
                <a:gridCol w="1410015">
                  <a:extLst>
                    <a:ext uri="{9D8B030D-6E8A-4147-A177-3AD203B41FA5}">
                      <a16:colId xmlns:a16="http://schemas.microsoft.com/office/drawing/2014/main" val="4200940651"/>
                    </a:ext>
                  </a:extLst>
                </a:gridCol>
                <a:gridCol w="1277604">
                  <a:extLst>
                    <a:ext uri="{9D8B030D-6E8A-4147-A177-3AD203B41FA5}">
                      <a16:colId xmlns:a16="http://schemas.microsoft.com/office/drawing/2014/main" val="2533580178"/>
                    </a:ext>
                  </a:extLst>
                </a:gridCol>
                <a:gridCol w="1650059">
                  <a:extLst>
                    <a:ext uri="{9D8B030D-6E8A-4147-A177-3AD203B41FA5}">
                      <a16:colId xmlns:a16="http://schemas.microsoft.com/office/drawing/2014/main" val="1536401442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algn="ctr" fontAlgn="b"/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#C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  <a:latin typeface="+mn-lt"/>
                        </a:rPr>
                        <a:t>C thickness</a:t>
                      </a:r>
                    </a:p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  <a:latin typeface="+mn-lt"/>
                        </a:rPr>
                        <a:t>[mm]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C semi-height</a:t>
                      </a:r>
                    </a:p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  <a:latin typeface="+mn-lt"/>
                        </a:rPr>
                        <a:t>[mm]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Plate thickness</a:t>
                      </a:r>
                    </a:p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[mm]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3249268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min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6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40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3433555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max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5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100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5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65159805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  <a:latin typeface="+mn-lt"/>
                        </a:rPr>
                        <a:t>step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3158342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1F2963B-FCDA-05E1-EF2C-B166467342A4}"/>
              </a:ext>
            </a:extLst>
          </p:cNvPr>
          <p:cNvSpPr txBox="1"/>
          <p:nvPr/>
        </p:nvSpPr>
        <p:spPr>
          <a:xfrm rot="5400000">
            <a:off x="968283" y="5235818"/>
            <a:ext cx="1792279" cy="629483"/>
          </a:xfrm>
          <a:prstGeom prst="roundRect">
            <a:avLst>
              <a:gd name="adj" fmla="val 29694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07759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32"/>
          <p:cNvSpPr/>
          <p:nvPr/>
        </p:nvSpPr>
        <p:spPr>
          <a:xfrm>
            <a:off x="319836" y="55261"/>
            <a:ext cx="11529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400" b="1" dirty="0">
                <a:solidFill>
                  <a:srgbClr val="475968"/>
                </a:solidFill>
                <a:latin typeface="PT Sans" panose="020B0503020203020204" pitchFamily="34" charset="77"/>
                <a:cs typeface="Times New Roman" panose="02020603050405020304" pitchFamily="18" charset="0"/>
              </a:rPr>
              <a:t>Python-aided structural performance-based design optimisation of a secondary mirror for a Concentrated Solar Power (CSP) plant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DB83CD9D-F295-426B-ABDD-C757A7749EAC}"/>
              </a:ext>
            </a:extLst>
          </p:cNvPr>
          <p:cNvSpPr/>
          <p:nvPr/>
        </p:nvSpPr>
        <p:spPr>
          <a:xfrm>
            <a:off x="434631" y="900645"/>
            <a:ext cx="11146008" cy="21082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475968"/>
                </a:solidFill>
                <a:latin typeface="PT Sans" panose="020B0503020203020204" pitchFamily="34" charset="0"/>
              </a:rPr>
              <a:t>Python-Abaqus code:</a:t>
            </a:r>
          </a:p>
          <a:p>
            <a:endParaRPr lang="en-GB" sz="11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en-GB" sz="20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en-GB" sz="20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en-GB" sz="20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it-IT" sz="24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50BF6E-CC27-B27D-6776-3440E2F2C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61" y="1640264"/>
            <a:ext cx="4600581" cy="504805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2E24D2-EC53-3C53-BB25-485E0E4DC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279363"/>
              </p:ext>
            </p:extLst>
          </p:nvPr>
        </p:nvGraphicFramePr>
        <p:xfrm>
          <a:off x="6112965" y="3172216"/>
          <a:ext cx="5736528" cy="16764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918538">
                  <a:extLst>
                    <a:ext uri="{9D8B030D-6E8A-4147-A177-3AD203B41FA5}">
                      <a16:colId xmlns:a16="http://schemas.microsoft.com/office/drawing/2014/main" val="3291868976"/>
                    </a:ext>
                  </a:extLst>
                </a:gridCol>
                <a:gridCol w="480312">
                  <a:extLst>
                    <a:ext uri="{9D8B030D-6E8A-4147-A177-3AD203B41FA5}">
                      <a16:colId xmlns:a16="http://schemas.microsoft.com/office/drawing/2014/main" val="1741950073"/>
                    </a:ext>
                  </a:extLst>
                </a:gridCol>
                <a:gridCol w="1410015">
                  <a:extLst>
                    <a:ext uri="{9D8B030D-6E8A-4147-A177-3AD203B41FA5}">
                      <a16:colId xmlns:a16="http://schemas.microsoft.com/office/drawing/2014/main" val="4200940651"/>
                    </a:ext>
                  </a:extLst>
                </a:gridCol>
                <a:gridCol w="1277604">
                  <a:extLst>
                    <a:ext uri="{9D8B030D-6E8A-4147-A177-3AD203B41FA5}">
                      <a16:colId xmlns:a16="http://schemas.microsoft.com/office/drawing/2014/main" val="2533580178"/>
                    </a:ext>
                  </a:extLst>
                </a:gridCol>
                <a:gridCol w="1650059">
                  <a:extLst>
                    <a:ext uri="{9D8B030D-6E8A-4147-A177-3AD203B41FA5}">
                      <a16:colId xmlns:a16="http://schemas.microsoft.com/office/drawing/2014/main" val="1536401442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algn="ctr" fontAlgn="b"/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#C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  <a:latin typeface="+mn-lt"/>
                        </a:rPr>
                        <a:t>C thickness</a:t>
                      </a:r>
                    </a:p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  <a:latin typeface="+mn-lt"/>
                        </a:rPr>
                        <a:t>[mm]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C semi-height</a:t>
                      </a:r>
                    </a:p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  <a:latin typeface="+mn-lt"/>
                        </a:rPr>
                        <a:t>[mm]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Plate thickness</a:t>
                      </a:r>
                    </a:p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[mm]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3249268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min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6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40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3433555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max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5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100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  <a:latin typeface="+mn-lt"/>
                        </a:rPr>
                        <a:t>5</a:t>
                      </a:r>
                      <a:endParaRPr lang="en-GB" sz="1800" b="1" i="0" u="none" strike="noStrike" dirty="0"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65159805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  <a:latin typeface="+mn-lt"/>
                        </a:rPr>
                        <a:t>step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31583420"/>
                  </a:ext>
                </a:extLst>
              </a:tr>
            </a:tbl>
          </a:graphicData>
        </a:graphic>
      </p:graphicFrame>
      <p:sp>
        <p:nvSpPr>
          <p:cNvPr id="12" name="Arrow: Right 11">
            <a:extLst>
              <a:ext uri="{FF2B5EF4-FFF2-40B4-BE49-F238E27FC236}">
                <a16:creationId xmlns:a16="http://schemas.microsoft.com/office/drawing/2014/main" id="{E23B8BFB-FD49-1B85-8ABE-0A4390D3D3BA}"/>
              </a:ext>
            </a:extLst>
          </p:cNvPr>
          <p:cNvSpPr/>
          <p:nvPr/>
        </p:nvSpPr>
        <p:spPr>
          <a:xfrm rot="10800000">
            <a:off x="4760114" y="1975033"/>
            <a:ext cx="1188198" cy="33936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09401BA-E9FA-0061-AE47-0659A36FD01C}"/>
              </a:ext>
            </a:extLst>
          </p:cNvPr>
          <p:cNvSpPr/>
          <p:nvPr/>
        </p:nvSpPr>
        <p:spPr>
          <a:xfrm rot="5400000">
            <a:off x="7450442" y="2130332"/>
            <a:ext cx="1552330" cy="33936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3AF2EF-63EB-8B32-9AFF-D63F26622533}"/>
              </a:ext>
            </a:extLst>
          </p:cNvPr>
          <p:cNvSpPr/>
          <p:nvPr/>
        </p:nvSpPr>
        <p:spPr>
          <a:xfrm rot="10800000">
            <a:off x="4760115" y="4010415"/>
            <a:ext cx="1188198" cy="33936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35AEA0D-31A4-D89A-EDA8-EA2A20CFA61E}"/>
              </a:ext>
            </a:extLst>
          </p:cNvPr>
          <p:cNvSpPr/>
          <p:nvPr/>
        </p:nvSpPr>
        <p:spPr>
          <a:xfrm rot="5400000">
            <a:off x="8837618" y="2130331"/>
            <a:ext cx="1552330" cy="33936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D68D080-8F4A-D835-5C3C-F4E4F7A8350A}"/>
              </a:ext>
            </a:extLst>
          </p:cNvPr>
          <p:cNvSpPr/>
          <p:nvPr/>
        </p:nvSpPr>
        <p:spPr>
          <a:xfrm rot="10800000">
            <a:off x="4760115" y="5942526"/>
            <a:ext cx="1188198" cy="33936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502831A-69AE-AF84-8318-1C84A33AF3B0}"/>
              </a:ext>
            </a:extLst>
          </p:cNvPr>
          <p:cNvSpPr/>
          <p:nvPr/>
        </p:nvSpPr>
        <p:spPr>
          <a:xfrm rot="5400000">
            <a:off x="10293867" y="2130332"/>
            <a:ext cx="1552330" cy="33936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03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32"/>
          <p:cNvSpPr/>
          <p:nvPr/>
        </p:nvSpPr>
        <p:spPr>
          <a:xfrm>
            <a:off x="319836" y="55261"/>
            <a:ext cx="11529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400" b="1" dirty="0">
                <a:solidFill>
                  <a:srgbClr val="475968"/>
                </a:solidFill>
                <a:latin typeface="PT Sans" panose="020B0503020203020204" pitchFamily="34" charset="77"/>
                <a:cs typeface="Times New Roman" panose="02020603050405020304" pitchFamily="18" charset="0"/>
              </a:rPr>
              <a:t>Python-aided structural performance-based design optimisation of a secondary mirror for a Concentrated Solar Power (CSP) plant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DB83CD9D-F295-426B-ABDD-C757A7749EAC}"/>
              </a:ext>
            </a:extLst>
          </p:cNvPr>
          <p:cNvSpPr/>
          <p:nvPr/>
        </p:nvSpPr>
        <p:spPr>
          <a:xfrm>
            <a:off x="434631" y="900645"/>
            <a:ext cx="11146008" cy="21082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475968"/>
                </a:solidFill>
                <a:latin typeface="PT Sans" panose="020B0503020203020204" pitchFamily="34" charset="0"/>
              </a:rPr>
              <a:t>Python-Abaqus code:</a:t>
            </a:r>
          </a:p>
          <a:p>
            <a:endParaRPr lang="en-GB" sz="11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en-GB" sz="20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en-GB" sz="20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en-GB" sz="20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it-IT" sz="24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D6D7B-8464-583F-E311-4E5793E62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07" y="1610400"/>
            <a:ext cx="5906324" cy="2238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E589CE-18C0-4EA9-887E-C424B218A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31" y="4458282"/>
            <a:ext cx="6458851" cy="1876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759406-B9C4-2961-664B-9202F8926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518" y="1608254"/>
            <a:ext cx="4752975" cy="472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3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32"/>
          <p:cNvSpPr/>
          <p:nvPr/>
        </p:nvSpPr>
        <p:spPr>
          <a:xfrm>
            <a:off x="319836" y="55261"/>
            <a:ext cx="11529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400" b="1" dirty="0">
                <a:solidFill>
                  <a:srgbClr val="475968"/>
                </a:solidFill>
                <a:latin typeface="PT Sans" panose="020B0503020203020204" pitchFamily="34" charset="77"/>
                <a:cs typeface="Times New Roman" panose="02020603050405020304" pitchFamily="18" charset="0"/>
              </a:rPr>
              <a:t>Python-aided structural performance-based design optimisation of a secondary mirror for a Concentrated Solar Power (CSP) plant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DB83CD9D-F295-426B-ABDD-C757A7749EAC}"/>
              </a:ext>
            </a:extLst>
          </p:cNvPr>
          <p:cNvSpPr/>
          <p:nvPr/>
        </p:nvSpPr>
        <p:spPr>
          <a:xfrm>
            <a:off x="434631" y="900645"/>
            <a:ext cx="11146008" cy="21082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475968"/>
                </a:solidFill>
                <a:latin typeface="PT Sans" panose="020B0503020203020204" pitchFamily="34" charset="0"/>
              </a:rPr>
              <a:t>Python post-processing code:</a:t>
            </a:r>
          </a:p>
          <a:p>
            <a:endParaRPr lang="en-GB" sz="11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en-GB" sz="20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en-GB" sz="20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en-GB" sz="20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it-IT" sz="24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86E964-8169-8F43-8C50-8512A0575C3C}"/>
              </a:ext>
            </a:extLst>
          </p:cNvPr>
          <p:cNvGrpSpPr/>
          <p:nvPr/>
        </p:nvGrpSpPr>
        <p:grpSpPr>
          <a:xfrm>
            <a:off x="591362" y="1564848"/>
            <a:ext cx="5493302" cy="2740842"/>
            <a:chOff x="487103" y="2654799"/>
            <a:chExt cx="5493302" cy="274084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7CAEB02-C331-D446-724C-726D8CE34C20}"/>
                </a:ext>
              </a:extLst>
            </p:cNvPr>
            <p:cNvGrpSpPr/>
            <p:nvPr/>
          </p:nvGrpSpPr>
          <p:grpSpPr>
            <a:xfrm>
              <a:off x="487103" y="2654799"/>
              <a:ext cx="5493302" cy="1599479"/>
              <a:chOff x="407401" y="560644"/>
              <a:chExt cx="5493302" cy="1599479"/>
            </a:xfrm>
          </p:grpSpPr>
          <p:sp>
            <p:nvSpPr>
              <p:cNvPr id="10" name="Rettangolo 32">
                <a:extLst>
                  <a:ext uri="{FF2B5EF4-FFF2-40B4-BE49-F238E27FC236}">
                    <a16:creationId xmlns:a16="http://schemas.microsoft.com/office/drawing/2014/main" id="{CA9241C4-1453-199C-E64D-FF75E1336FF4}"/>
                  </a:ext>
                </a:extLst>
              </p:cNvPr>
              <p:cNvSpPr/>
              <p:nvPr/>
            </p:nvSpPr>
            <p:spPr>
              <a:xfrm>
                <a:off x="407401" y="560644"/>
                <a:ext cx="22065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000" b="1" dirty="0">
                    <a:solidFill>
                      <a:srgbClr val="475968"/>
                    </a:solidFill>
                    <a:latin typeface="PT Sans" panose="020B0503020203020204" pitchFamily="34" charset="77"/>
                    <a:cs typeface="Times New Roman" panose="02020603050405020304" pitchFamily="18" charset="0"/>
                  </a:rPr>
                  <a:t>Design constraints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60A35E-524C-8618-FC5B-B7EB957E11D3}"/>
                  </a:ext>
                </a:extLst>
              </p:cNvPr>
              <p:cNvSpPr txBox="1"/>
              <p:nvPr/>
            </p:nvSpPr>
            <p:spPr>
              <a:xfrm>
                <a:off x="407401" y="941197"/>
                <a:ext cx="5493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Plate slope deviation &lt; 1 </a:t>
                </a:r>
                <a:r>
                  <a:rPr lang="en-GB" dirty="0" err="1"/>
                  <a:t>mrad</a:t>
                </a:r>
                <a:endParaRPr lang="en-GB" dirty="0"/>
              </a:p>
            </p:txBody>
          </p:sp>
          <p:sp>
            <p:nvSpPr>
              <p:cNvPr id="12" name="Rettangolo 32">
                <a:extLst>
                  <a:ext uri="{FF2B5EF4-FFF2-40B4-BE49-F238E27FC236}">
                    <a16:creationId xmlns:a16="http://schemas.microsoft.com/office/drawing/2014/main" id="{B02407FF-A7BF-8875-214F-8DB818BC2F54}"/>
                  </a:ext>
                </a:extLst>
              </p:cNvPr>
              <p:cNvSpPr/>
              <p:nvPr/>
            </p:nvSpPr>
            <p:spPr>
              <a:xfrm>
                <a:off x="407401" y="1368901"/>
                <a:ext cx="248382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000" b="1" dirty="0">
                    <a:solidFill>
                      <a:srgbClr val="475968"/>
                    </a:solidFill>
                    <a:latin typeface="PT Sans" panose="020B0503020203020204" pitchFamily="34" charset="77"/>
                    <a:cs typeface="Times New Roman" panose="02020603050405020304" pitchFamily="18" charset="0"/>
                  </a:rPr>
                  <a:t>Additional constraint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B726F4-B0A7-D3E0-6FA2-6472BC6E5327}"/>
                  </a:ext>
                </a:extLst>
              </p:cNvPr>
              <p:cNvSpPr txBox="1"/>
              <p:nvPr/>
            </p:nvSpPr>
            <p:spPr>
              <a:xfrm>
                <a:off x="407401" y="1790791"/>
                <a:ext cx="5116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Maximum stress: 85 MPa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302F719-822A-7936-A85B-758C97F8D1B1}"/>
                </a:ext>
              </a:extLst>
            </p:cNvPr>
            <p:cNvGrpSpPr/>
            <p:nvPr/>
          </p:nvGrpSpPr>
          <p:grpSpPr>
            <a:xfrm>
              <a:off x="487103" y="4344244"/>
              <a:ext cx="5116706" cy="1051397"/>
              <a:chOff x="487103" y="4398630"/>
              <a:chExt cx="5116706" cy="1051397"/>
            </a:xfrm>
          </p:grpSpPr>
          <p:sp>
            <p:nvSpPr>
              <p:cNvPr id="6" name="Rettangolo 32">
                <a:extLst>
                  <a:ext uri="{FF2B5EF4-FFF2-40B4-BE49-F238E27FC236}">
                    <a16:creationId xmlns:a16="http://schemas.microsoft.com/office/drawing/2014/main" id="{93F0DB39-B4BF-277B-8840-73CFDAD7C0E4}"/>
                  </a:ext>
                </a:extLst>
              </p:cNvPr>
              <p:cNvSpPr/>
              <p:nvPr/>
            </p:nvSpPr>
            <p:spPr>
              <a:xfrm>
                <a:off x="487103" y="4398630"/>
                <a:ext cx="40387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000" b="1" dirty="0">
                    <a:solidFill>
                      <a:srgbClr val="475968"/>
                    </a:solidFill>
                    <a:latin typeface="PT Sans" panose="020B0503020203020204" pitchFamily="34" charset="77"/>
                    <a:cs typeface="Times New Roman" panose="02020603050405020304" pitchFamily="18" charset="0"/>
                  </a:rPr>
                  <a:t>Safety coefficients from Eurocode 3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7011B8-FCB8-2164-496D-68289E897957}"/>
                  </a:ext>
                </a:extLst>
              </p:cNvPr>
              <p:cNvSpPr txBox="1"/>
              <p:nvPr/>
            </p:nvSpPr>
            <p:spPr>
              <a:xfrm>
                <a:off x="487103" y="4803696"/>
                <a:ext cx="51167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Weight: 1.4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Wind: 1.5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C018DC-6879-8922-2176-6B9A4EC88369}"/>
              </a:ext>
            </a:extLst>
          </p:cNvPr>
          <p:cNvGrpSpPr/>
          <p:nvPr/>
        </p:nvGrpSpPr>
        <p:grpSpPr>
          <a:xfrm>
            <a:off x="5547574" y="1564848"/>
            <a:ext cx="6570155" cy="3023993"/>
            <a:chOff x="1067278" y="560644"/>
            <a:chExt cx="9104243" cy="3023993"/>
          </a:xfrm>
        </p:grpSpPr>
        <p:sp>
          <p:nvSpPr>
            <p:cNvPr id="15" name="Rettangolo 32">
              <a:extLst>
                <a:ext uri="{FF2B5EF4-FFF2-40B4-BE49-F238E27FC236}">
                  <a16:creationId xmlns:a16="http://schemas.microsoft.com/office/drawing/2014/main" id="{24B75CC5-A926-C549-B375-DD7F44C431FA}"/>
                </a:ext>
              </a:extLst>
            </p:cNvPr>
            <p:cNvSpPr/>
            <p:nvPr/>
          </p:nvSpPr>
          <p:spPr>
            <a:xfrm>
              <a:off x="1067278" y="560644"/>
              <a:ext cx="233781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000" b="1" dirty="0">
                  <a:solidFill>
                    <a:srgbClr val="475968"/>
                  </a:solidFill>
                  <a:latin typeface="PT Sans" panose="020B0503020203020204" pitchFamily="34" charset="77"/>
                  <a:cs typeface="Times New Roman" panose="02020603050405020304" pitchFamily="18" charset="0"/>
                </a:rPr>
                <a:t>Selection algorithm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CE45DE-0AE4-2832-691A-55F5851FD2DE}"/>
                    </a:ext>
                  </a:extLst>
                </p:cNvPr>
                <p:cNvSpPr txBox="1"/>
                <p:nvPr/>
              </p:nvSpPr>
              <p:spPr>
                <a:xfrm>
                  <a:off x="1067278" y="955584"/>
                  <a:ext cx="9104243" cy="26290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514350" indent="-514350">
                    <a:buFont typeface="+mj-lt"/>
                    <a:buAutoNum type="romanLcPeriod"/>
                  </a:pPr>
                  <a:r>
                    <a:rPr lang="en-GB" dirty="0"/>
                    <a:t>Sum maximum stresses for each component</a:t>
                  </a:r>
                </a:p>
                <a:p>
                  <a:pPr marL="514350" indent="-514350">
                    <a:buFont typeface="+mj-lt"/>
                    <a:buAutoNum type="romanLcPeriod"/>
                  </a:pPr>
                  <a:r>
                    <a:rPr lang="en-GB" dirty="0"/>
                    <a:t>Evaluate plate slope deviation</a:t>
                  </a:r>
                </a:p>
                <a:p>
                  <a:pPr marL="514350" indent="-514350">
                    <a:buFont typeface="+mj-lt"/>
                    <a:buAutoNum type="romanLcPeriod"/>
                  </a:pPr>
                  <a:r>
                    <a:rPr lang="en-GB" dirty="0"/>
                    <a:t>Check for each configuration if</a:t>
                  </a:r>
                </a:p>
                <a:p>
                  <a:pPr marL="1428750" lvl="2" indent="-514350">
                    <a:buFont typeface="+mj-lt"/>
                    <a:buAutoNum type="alphaLcParenR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≤8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𝑀𝑃𝑎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𝑝𝑙𝑎𝑡𝑒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2, …,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a14:m>
                  <a:endParaRPr lang="en-GB" b="0" dirty="0"/>
                </a:p>
                <a:p>
                  <a:pPr marL="1428750" lvl="2" indent="-514350">
                    <a:buFont typeface="+mj-lt"/>
                    <a:buAutoNum type="alphaLcParenR"/>
                  </a:pP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𝑆𝐷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𝑟𝑚𝑠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𝑝𝑙𝑎𝑡𝑒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𝑚𝑟𝑎𝑑</m:t>
                      </m:r>
                    </m:oMath>
                  </a14:m>
                  <a:endParaRPr lang="en-GB" dirty="0"/>
                </a:p>
                <a:p>
                  <a:pPr marL="971550" lvl="1" indent="-514350">
                    <a:buFont typeface="+mj-lt"/>
                    <a:buAutoNum type="arabicParenR"/>
                  </a:pPr>
                  <a:r>
                    <a:rPr lang="en-GB" dirty="0"/>
                    <a:t>If a) and b) are verified the configuration is approved by the algorithm</a:t>
                  </a:r>
                </a:p>
                <a:p>
                  <a:pPr marL="971550" lvl="1" indent="-514350">
                    <a:buFont typeface="+mj-lt"/>
                    <a:buAutoNum type="arabicParenR"/>
                  </a:pPr>
                  <a:r>
                    <a:rPr lang="en-GB" dirty="0"/>
                    <a:t>If at least one of a) and b)  are not satisfied then the configuration is rejected</a:t>
                  </a: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CE45DE-0AE4-2832-691A-55F5851FD2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7278" y="955584"/>
                  <a:ext cx="9104243" cy="2629053"/>
                </a:xfrm>
                <a:prstGeom prst="rect">
                  <a:avLst/>
                </a:prstGeom>
                <a:blipFill>
                  <a:blip r:embed="rId2"/>
                  <a:stretch>
                    <a:fillRect l="-742" t="-1157" b="-254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759D23B-00BF-49FF-0E50-C415592A5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95" y="4507487"/>
            <a:ext cx="5943235" cy="201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09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32"/>
          <p:cNvSpPr/>
          <p:nvPr/>
        </p:nvSpPr>
        <p:spPr>
          <a:xfrm>
            <a:off x="319836" y="55261"/>
            <a:ext cx="11529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400" b="1" dirty="0">
                <a:solidFill>
                  <a:srgbClr val="475968"/>
                </a:solidFill>
                <a:latin typeface="PT Sans" panose="020B0503020203020204" pitchFamily="34" charset="77"/>
                <a:cs typeface="Times New Roman" panose="02020603050405020304" pitchFamily="18" charset="0"/>
              </a:rPr>
              <a:t>Python-aided structural performance-based design optimisation of a secondary mirror for a Concentrated Solar Power (CSP) plant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DB83CD9D-F295-426B-ABDD-C757A7749EAC}"/>
              </a:ext>
            </a:extLst>
          </p:cNvPr>
          <p:cNvSpPr/>
          <p:nvPr/>
        </p:nvSpPr>
        <p:spPr>
          <a:xfrm>
            <a:off x="434631" y="900645"/>
            <a:ext cx="11146008" cy="21082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475968"/>
                </a:solidFill>
                <a:latin typeface="PT Sans" panose="020B0503020203020204" pitchFamily="34" charset="0"/>
              </a:rPr>
              <a:t>Python post-processing code:</a:t>
            </a:r>
          </a:p>
          <a:p>
            <a:endParaRPr lang="en-GB" sz="11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en-GB" sz="20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en-GB" sz="20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en-GB" sz="20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  <a:p>
            <a:endParaRPr lang="it-IT" sz="2400" dirty="0">
              <a:solidFill>
                <a:srgbClr val="000000"/>
              </a:solidFill>
              <a:latin typeface="PT Sans" panose="020B0503020203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A9EB3-7C58-ED65-A47D-BAC94EF6B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36" y="1545995"/>
            <a:ext cx="5954794" cy="5151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08F24B7-FF86-8C8F-EE7F-48814268688E}"/>
              </a:ext>
            </a:extLst>
          </p:cNvPr>
          <p:cNvSpPr txBox="1"/>
          <p:nvPr/>
        </p:nvSpPr>
        <p:spPr>
          <a:xfrm>
            <a:off x="7011595" y="1820773"/>
            <a:ext cx="49981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romanLcPeriod"/>
            </a:pPr>
            <a:r>
              <a:rPr lang="en-GB" dirty="0"/>
              <a:t>Loading configuration load case results</a:t>
            </a:r>
          </a:p>
          <a:p>
            <a:pPr marL="514350" indent="-514350" algn="just">
              <a:buFont typeface="+mj-lt"/>
              <a:buAutoNum type="romanLcPeriod"/>
            </a:pPr>
            <a:r>
              <a:rPr lang="en-GB" dirty="0"/>
              <a:t>Stress intensification with safety coefficients</a:t>
            </a:r>
          </a:p>
          <a:p>
            <a:pPr marL="514350" indent="-514350" algn="just">
              <a:buFont typeface="+mj-lt"/>
              <a:buAutoNum type="romanLcPeriod"/>
            </a:pPr>
            <a:r>
              <a:rPr lang="en-GB" dirty="0"/>
              <a:t>Sum stress state from the load cases</a:t>
            </a:r>
          </a:p>
          <a:p>
            <a:pPr marL="514350" indent="-514350" algn="just">
              <a:buFont typeface="+mj-lt"/>
              <a:buAutoNum type="romanLcPeriod"/>
            </a:pPr>
            <a:r>
              <a:rPr lang="en-GB" dirty="0"/>
              <a:t>Check constraint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7442E9-A7BC-BC24-0DEA-5443AE502532}"/>
              </a:ext>
            </a:extLst>
          </p:cNvPr>
          <p:cNvSpPr txBox="1"/>
          <p:nvPr/>
        </p:nvSpPr>
        <p:spPr>
          <a:xfrm>
            <a:off x="6375065" y="3569469"/>
            <a:ext cx="54970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n-GB" b="1" dirty="0"/>
              <a:t>VM</a:t>
            </a:r>
            <a:r>
              <a:rPr lang="en-GB" dirty="0"/>
              <a:t> is the intensified stress state array</a:t>
            </a: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n-GB" b="1" dirty="0"/>
              <a:t>stress </a:t>
            </a:r>
            <a:r>
              <a:rPr lang="en-GB" dirty="0"/>
              <a:t>collects the maxim stress for the </a:t>
            </a:r>
            <a:r>
              <a:rPr lang="en-GB" b="1" dirty="0"/>
              <a:t>kk-</a:t>
            </a:r>
            <a:r>
              <a:rPr lang="en-GB" b="1" dirty="0" err="1"/>
              <a:t>th</a:t>
            </a:r>
            <a:r>
              <a:rPr lang="en-GB" dirty="0"/>
              <a:t> configuration for all the </a:t>
            </a:r>
            <a:r>
              <a:rPr lang="en-GB" b="1" dirty="0" err="1"/>
              <a:t>jj-th</a:t>
            </a:r>
            <a:r>
              <a:rPr lang="en-GB" dirty="0"/>
              <a:t> load cases</a:t>
            </a:r>
            <a:endParaRPr lang="en-GB" b="1" dirty="0"/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n-GB" b="1" dirty="0"/>
              <a:t>stress-collected </a:t>
            </a:r>
            <a:r>
              <a:rPr lang="en-GB" dirty="0"/>
              <a:t>collects the </a:t>
            </a:r>
            <a:r>
              <a:rPr lang="en-GB" b="1" dirty="0"/>
              <a:t>stress </a:t>
            </a:r>
            <a:r>
              <a:rPr lang="en-GB" dirty="0"/>
              <a:t>vector, storing the maximum stress for all the configurations and for all the load cases</a:t>
            </a:r>
            <a:endParaRPr lang="en-GB" b="1" dirty="0"/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n-GB" b="1" dirty="0"/>
              <a:t>stress-max</a:t>
            </a:r>
            <a:r>
              <a:rPr lang="en-GB" dirty="0"/>
              <a:t> collects the sum of the maximum stress of the load cases for the </a:t>
            </a:r>
            <a:r>
              <a:rPr lang="en-GB" b="1" dirty="0"/>
              <a:t>kk-</a:t>
            </a:r>
            <a:r>
              <a:rPr lang="en-GB" b="1" dirty="0" err="1"/>
              <a:t>th</a:t>
            </a:r>
            <a:r>
              <a:rPr lang="en-GB" dirty="0"/>
              <a:t> configuration</a:t>
            </a:r>
            <a:endParaRPr lang="en-GB" b="1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6A371CF-1062-7DBB-4007-405FF5197D39}"/>
              </a:ext>
            </a:extLst>
          </p:cNvPr>
          <p:cNvSpPr/>
          <p:nvPr/>
        </p:nvSpPr>
        <p:spPr>
          <a:xfrm rot="10800000">
            <a:off x="2978448" y="4344280"/>
            <a:ext cx="1188198" cy="33936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ECEDC66-4C28-1177-7496-6C2FC0C72AA0}"/>
              </a:ext>
            </a:extLst>
          </p:cNvPr>
          <p:cNvSpPr/>
          <p:nvPr/>
        </p:nvSpPr>
        <p:spPr>
          <a:xfrm>
            <a:off x="5459265" y="1809593"/>
            <a:ext cx="1552330" cy="33936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05C0044-5F44-9091-170B-3447DE4A4032}"/>
              </a:ext>
            </a:extLst>
          </p:cNvPr>
          <p:cNvSpPr/>
          <p:nvPr/>
        </p:nvSpPr>
        <p:spPr>
          <a:xfrm rot="10800000">
            <a:off x="2469529" y="5142322"/>
            <a:ext cx="1188198" cy="33936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0B918AF-FDEB-D334-C6B3-1DA73229D2BC}"/>
              </a:ext>
            </a:extLst>
          </p:cNvPr>
          <p:cNvSpPr/>
          <p:nvPr/>
        </p:nvSpPr>
        <p:spPr>
          <a:xfrm>
            <a:off x="5497101" y="2116669"/>
            <a:ext cx="1552330" cy="33936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4A86433D-0074-F5E6-45AE-909B424AB297}"/>
              </a:ext>
            </a:extLst>
          </p:cNvPr>
          <p:cNvSpPr/>
          <p:nvPr/>
        </p:nvSpPr>
        <p:spPr>
          <a:xfrm rot="10800000">
            <a:off x="2469528" y="5750349"/>
            <a:ext cx="1188198" cy="33936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FB1649E-2B27-4C9D-5946-54A522E04184}"/>
              </a:ext>
            </a:extLst>
          </p:cNvPr>
          <p:cNvSpPr/>
          <p:nvPr/>
        </p:nvSpPr>
        <p:spPr>
          <a:xfrm>
            <a:off x="5497101" y="2449919"/>
            <a:ext cx="1552330" cy="33936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D41E5A88-F355-9F90-488C-6CE70A9761E7}"/>
              </a:ext>
            </a:extLst>
          </p:cNvPr>
          <p:cNvSpPr/>
          <p:nvPr/>
        </p:nvSpPr>
        <p:spPr>
          <a:xfrm rot="10800000">
            <a:off x="3196963" y="6285317"/>
            <a:ext cx="1188198" cy="33936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A10A9F83-1C41-EADA-F0A2-72AC63A69D93}"/>
              </a:ext>
            </a:extLst>
          </p:cNvPr>
          <p:cNvSpPr/>
          <p:nvPr/>
        </p:nvSpPr>
        <p:spPr>
          <a:xfrm>
            <a:off x="5459265" y="2709513"/>
            <a:ext cx="1552330" cy="33936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DA47D43-56BE-C543-6F91-5F93807ABBB4}"/>
              </a:ext>
            </a:extLst>
          </p:cNvPr>
          <p:cNvSpPr/>
          <p:nvPr/>
        </p:nvSpPr>
        <p:spPr>
          <a:xfrm>
            <a:off x="6768446" y="3571678"/>
            <a:ext cx="801278" cy="346184"/>
          </a:xfrm>
          <a:prstGeom prst="roundRect">
            <a:avLst>
              <a:gd name="adj" fmla="val 24836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67519D8-0ECE-9308-3713-200D2A5487E0}"/>
              </a:ext>
            </a:extLst>
          </p:cNvPr>
          <p:cNvSpPr/>
          <p:nvPr/>
        </p:nvSpPr>
        <p:spPr>
          <a:xfrm>
            <a:off x="802849" y="5227162"/>
            <a:ext cx="1566243" cy="183824"/>
          </a:xfrm>
          <a:prstGeom prst="roundRect">
            <a:avLst>
              <a:gd name="adj" fmla="val 24836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046C1E2-496A-AC88-3C2F-559069EE2665}"/>
              </a:ext>
            </a:extLst>
          </p:cNvPr>
          <p:cNvSpPr/>
          <p:nvPr/>
        </p:nvSpPr>
        <p:spPr>
          <a:xfrm>
            <a:off x="6768446" y="3903713"/>
            <a:ext cx="801278" cy="346184"/>
          </a:xfrm>
          <a:prstGeom prst="roundRect">
            <a:avLst>
              <a:gd name="adj" fmla="val 24836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FB19D3F-FA55-F7CE-DC94-121077298815}"/>
              </a:ext>
            </a:extLst>
          </p:cNvPr>
          <p:cNvSpPr/>
          <p:nvPr/>
        </p:nvSpPr>
        <p:spPr>
          <a:xfrm>
            <a:off x="689727" y="5481687"/>
            <a:ext cx="1566243" cy="183824"/>
          </a:xfrm>
          <a:prstGeom prst="roundRect">
            <a:avLst>
              <a:gd name="adj" fmla="val 24836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7D90630-F36D-5B51-7B10-358556C6A68E}"/>
              </a:ext>
            </a:extLst>
          </p:cNvPr>
          <p:cNvSpPr/>
          <p:nvPr/>
        </p:nvSpPr>
        <p:spPr>
          <a:xfrm>
            <a:off x="6840969" y="4413286"/>
            <a:ext cx="1699716" cy="346184"/>
          </a:xfrm>
          <a:prstGeom prst="roundRect">
            <a:avLst>
              <a:gd name="adj" fmla="val 24836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22BA579-13BD-5811-48F9-CC0456D18317}"/>
              </a:ext>
            </a:extLst>
          </p:cNvPr>
          <p:cNvSpPr/>
          <p:nvPr/>
        </p:nvSpPr>
        <p:spPr>
          <a:xfrm>
            <a:off x="531042" y="5722248"/>
            <a:ext cx="1724928" cy="155545"/>
          </a:xfrm>
          <a:prstGeom prst="roundRect">
            <a:avLst>
              <a:gd name="adj" fmla="val 24836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E47B390-3722-7432-4204-F5A8D98E2AFB}"/>
              </a:ext>
            </a:extLst>
          </p:cNvPr>
          <p:cNvSpPr/>
          <p:nvPr/>
        </p:nvSpPr>
        <p:spPr>
          <a:xfrm>
            <a:off x="6785924" y="5261817"/>
            <a:ext cx="1415397" cy="346184"/>
          </a:xfrm>
          <a:prstGeom prst="roundRect">
            <a:avLst>
              <a:gd name="adj" fmla="val 24836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FE6A87B-A763-688D-8F03-4E77C7A3750F}"/>
              </a:ext>
            </a:extLst>
          </p:cNvPr>
          <p:cNvSpPr/>
          <p:nvPr/>
        </p:nvSpPr>
        <p:spPr>
          <a:xfrm>
            <a:off x="430607" y="5879582"/>
            <a:ext cx="1724928" cy="155545"/>
          </a:xfrm>
          <a:prstGeom prst="roundRect">
            <a:avLst>
              <a:gd name="adj" fmla="val 24836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0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 animBg="1"/>
      <p:bldP spid="23" grpId="1" animBg="1"/>
      <p:bldP spid="24" grpId="0" animBg="1"/>
      <p:bldP spid="24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2" grpId="0" animBg="1"/>
      <p:bldP spid="32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</p:bldLst>
  </p:timing>
</p:sld>
</file>

<file path=ppt/theme/theme1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31950</TotalTime>
  <Words>596</Words>
  <Application>Microsoft Office PowerPoint</Application>
  <PresentationFormat>Widescreen</PresentationFormat>
  <Paragraphs>185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Cambria Math</vt:lpstr>
      <vt:lpstr>Calibri</vt:lpstr>
      <vt:lpstr>Brandon Grotesque Black</vt:lpstr>
      <vt:lpstr>PT Sans</vt:lpstr>
      <vt:lpstr>Arial Black</vt:lpstr>
      <vt:lpstr>Calibri Light</vt:lpstr>
      <vt:lpstr>1_Tema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Politecnico di Milano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Ricerca</dc:title>
  <dc:creator>Mascia Sgarlata</dc:creator>
  <cp:lastModifiedBy>Lucio Pinello</cp:lastModifiedBy>
  <cp:revision>1019</cp:revision>
  <cp:lastPrinted>2021-07-02T13:59:09Z</cp:lastPrinted>
  <dcterms:created xsi:type="dcterms:W3CDTF">2017-07-03T16:06:51Z</dcterms:created>
  <dcterms:modified xsi:type="dcterms:W3CDTF">2023-06-26T08:32:43Z</dcterms:modified>
</cp:coreProperties>
</file>